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595" autoAdjust="0"/>
  </p:normalViewPr>
  <p:slideViewPr>
    <p:cSldViewPr snapToGrid="0" snapToObjects="1">
      <p:cViewPr varScale="1">
        <p:scale>
          <a:sx n="159" d="100"/>
          <a:sy n="159" d="100"/>
        </p:scale>
        <p:origin x="-10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8E46C-56BB-BD4C-AE54-8703CE3BBB01}" type="datetimeFigureOut">
              <a:rPr lang="nb-NO" smtClean="0"/>
              <a:t>08.09.17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8AA20-4470-4E44-9C6E-E4657201DE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82719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21B24-7CB2-0A4A-BB16-B15452E3786A}" type="datetimeFigureOut">
              <a:rPr lang="nb-NO" smtClean="0"/>
              <a:t>08.09.17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10DB6-655D-D748-B61C-DFF6ACE05C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47716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008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480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377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dirty="0" smtClean="0"/>
              <a:t>©CAPPELEN DAMM AS 2017 </a:t>
            </a:r>
            <a:r>
              <a:rPr lang="nb-NO" sz="1000" dirty="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314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846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89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975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42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866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64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511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2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2000">
              <a:schemeClr val="accent4"/>
            </a:gs>
            <a:gs pos="23000">
              <a:srgbClr val="FFFFFF"/>
            </a:gs>
            <a:gs pos="93000">
              <a:srgbClr val="FFFFFF"/>
            </a:gs>
            <a:gs pos="94000">
              <a:schemeClr val="accent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2599" y="171398"/>
            <a:ext cx="89207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Figur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2599" y="6597304"/>
            <a:ext cx="8920723" cy="353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r>
              <a:rPr lang="nb-NO" sz="1200" b="1" smtClean="0"/>
              <a:t>©CAPPELEN DAMM AS 2017 Figuren er omfattet av åndsverklovens bestemmelser og må ikke gjengis uten forlagets tillatelse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525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599" y="74540"/>
            <a:ext cx="8920723" cy="1143000"/>
          </a:xfrm>
        </p:spPr>
        <p:txBody>
          <a:bodyPr>
            <a:normAutofit/>
          </a:bodyPr>
          <a:lstStyle/>
          <a:p>
            <a:r>
              <a:rPr lang="nb-NO" dirty="0" smtClean="0"/>
              <a:t> </a:t>
            </a:r>
            <a:r>
              <a:rPr lang="nb-NO" sz="2400" dirty="0" smtClean="0">
                <a:solidFill>
                  <a:schemeClr val="bg1"/>
                </a:solidFill>
              </a:rPr>
              <a:t>Kapittel </a:t>
            </a:r>
            <a:r>
              <a:rPr lang="nb-NO" sz="2400" dirty="0" smtClean="0">
                <a:solidFill>
                  <a:schemeClr val="bg1"/>
                </a:solidFill>
              </a:rPr>
              <a:t>9</a:t>
            </a:r>
            <a:r>
              <a:rPr lang="nb-NO" sz="3200" b="1" dirty="0" smtClean="0">
                <a:solidFill>
                  <a:schemeClr val="bg1"/>
                </a:solidFill>
              </a:rPr>
              <a:t/>
            </a:r>
            <a:br>
              <a:rPr lang="nb-NO" sz="3200" b="1" dirty="0" smtClean="0">
                <a:solidFill>
                  <a:schemeClr val="bg1"/>
                </a:solidFill>
              </a:rPr>
            </a:br>
            <a:r>
              <a:rPr lang="nb-NO" sz="3200" b="1" dirty="0" smtClean="0">
                <a:solidFill>
                  <a:schemeClr val="bg1"/>
                </a:solidFill>
              </a:rPr>
              <a:t>Innkjøp 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0-titt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289"/>
            <a:ext cx="9144000" cy="491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28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9.9  </a:t>
            </a:r>
            <a:r>
              <a:rPr lang="nb-NO" dirty="0"/>
              <a:t>Parallellitet innkjøp–markedsføring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909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27" y="2412312"/>
            <a:ext cx="6947002" cy="282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93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9.10 </a:t>
            </a:r>
            <a:r>
              <a:rPr lang="nb-NO" dirty="0" smtClean="0"/>
              <a:t> Alternative </a:t>
            </a:r>
            <a:r>
              <a:rPr lang="nb-NO" dirty="0"/>
              <a:t>markedsstrukturer: konkurranse- og teknologiperspektiv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910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7" y="2722886"/>
            <a:ext cx="6778691" cy="220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95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9.11 </a:t>
            </a:r>
            <a:r>
              <a:rPr lang="nb-NO" dirty="0" smtClean="0"/>
              <a:t> Alternative </a:t>
            </a:r>
            <a:r>
              <a:rPr lang="nb-NO" dirty="0"/>
              <a:t>markedsstrukturer: maktperspektiv 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911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074" y="1695971"/>
            <a:ext cx="5414772" cy="453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79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9.12 </a:t>
            </a:r>
            <a:r>
              <a:rPr lang="nb-NO" dirty="0" smtClean="0"/>
              <a:t> Tabell </a:t>
            </a:r>
            <a:r>
              <a:rPr lang="nb-NO" dirty="0"/>
              <a:t>for vurdering av endrede forutsetninger for forsyning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912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2389329"/>
            <a:ext cx="7199376" cy="31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87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9.13 </a:t>
            </a:r>
            <a:r>
              <a:rPr lang="nb-NO" dirty="0" smtClean="0"/>
              <a:t> Ubalanse </a:t>
            </a:r>
            <a:r>
              <a:rPr lang="nb-NO" dirty="0"/>
              <a:t>i ressurstilgang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913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91" y="2494990"/>
            <a:ext cx="6369315" cy="282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11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9.14 </a:t>
            </a:r>
            <a:r>
              <a:rPr lang="nb-NO" dirty="0" smtClean="0"/>
              <a:t> Leverandørrelasjoner </a:t>
            </a:r>
            <a:r>
              <a:rPr lang="nb-NO" dirty="0"/>
              <a:t>og informasjonsutveksling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914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687" y="2684699"/>
            <a:ext cx="6756563" cy="225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26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9.15  </a:t>
            </a:r>
            <a:r>
              <a:rPr lang="nb-NO" dirty="0"/>
              <a:t>Kritikalitet og leverandørmarked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915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80" y="2266665"/>
            <a:ext cx="6943649" cy="347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07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9.16  </a:t>
            </a:r>
            <a:r>
              <a:rPr lang="nb-NO" dirty="0"/>
              <a:t>Innkjøpsportefølje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916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00" y="1813025"/>
            <a:ext cx="6776009" cy="41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64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9.17 </a:t>
            </a:r>
            <a:r>
              <a:rPr lang="nb-NO" dirty="0" smtClean="0"/>
              <a:t> Innkjøpsstrategi </a:t>
            </a:r>
            <a:r>
              <a:rPr lang="nb-NO" dirty="0"/>
              <a:t>og leverandørrelasjoner 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917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06" y="2812343"/>
            <a:ext cx="6789756" cy="218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30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9.18 </a:t>
            </a:r>
            <a:r>
              <a:rPr lang="nb-NO" dirty="0" smtClean="0"/>
              <a:t> Case</a:t>
            </a:r>
            <a:r>
              <a:rPr lang="nb-NO" dirty="0"/>
              <a:t>-eksempel på leverandørstruktur 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918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155" y="2079173"/>
            <a:ext cx="5441594" cy="386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63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9</a:t>
            </a:r>
            <a:r>
              <a:rPr lang="nb-NO" dirty="0" smtClean="0"/>
              <a:t>.1  </a:t>
            </a:r>
            <a:r>
              <a:rPr lang="nb-NO" dirty="0" smtClean="0"/>
              <a:t>Distribusjon</a:t>
            </a:r>
            <a:r>
              <a:rPr lang="nb-NO" dirty="0"/>
              <a:t>–innkjøp</a:t>
            </a:r>
            <a:endParaRPr lang="nb-NO" dirty="0"/>
          </a:p>
        </p:txBody>
      </p:sp>
      <p:sp>
        <p:nvSpPr>
          <p:cNvPr id="14" name="Plassholder for bunntekst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901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64" y="2332651"/>
            <a:ext cx="5233385" cy="306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8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9</a:t>
            </a:r>
            <a:r>
              <a:rPr lang="nb-NO" dirty="0" smtClean="0"/>
              <a:t>.2  </a:t>
            </a:r>
            <a:r>
              <a:rPr lang="nb-NO" dirty="0" smtClean="0"/>
              <a:t>Innkjøpsdimensjoner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6" name="Bilde 5" descr="0902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227503"/>
            <a:ext cx="6605016" cy="348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3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9</a:t>
            </a:r>
            <a:r>
              <a:rPr lang="nb-NO" dirty="0" smtClean="0"/>
              <a:t>.3  </a:t>
            </a:r>
            <a:r>
              <a:rPr lang="nb-NO" dirty="0" err="1" smtClean="0"/>
              <a:t>Metaproduktet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6" name="Bilde 5" descr="0903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594" y="1799174"/>
            <a:ext cx="4394525" cy="440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3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9</a:t>
            </a:r>
            <a:r>
              <a:rPr lang="nb-NO" dirty="0" smtClean="0"/>
              <a:t>.4  </a:t>
            </a:r>
            <a:r>
              <a:rPr lang="nb-NO" dirty="0" smtClean="0"/>
              <a:t>Direkte </a:t>
            </a:r>
            <a:r>
              <a:rPr lang="nb-NO" dirty="0"/>
              <a:t>og indirekte påvirkning av innkjøp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904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917990"/>
            <a:ext cx="6970776" cy="413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4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 smtClean="0"/>
              <a:t>9.5  </a:t>
            </a:r>
            <a:r>
              <a:rPr lang="nb-NO" dirty="0" smtClean="0"/>
              <a:t>«</a:t>
            </a:r>
            <a:r>
              <a:rPr lang="nb-NO" dirty="0"/>
              <a:t>Badekarkurven»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905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106" y="2475286"/>
            <a:ext cx="5649468" cy="262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12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9</a:t>
            </a:r>
            <a:r>
              <a:rPr lang="nb-NO" dirty="0" smtClean="0"/>
              <a:t>.6  </a:t>
            </a:r>
            <a:r>
              <a:rPr lang="nb-NO" dirty="0" smtClean="0"/>
              <a:t>Kvalitetskart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906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009" y="2894459"/>
            <a:ext cx="5994806" cy="167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1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9</a:t>
            </a:r>
            <a:r>
              <a:rPr lang="nb-NO" dirty="0" smtClean="0"/>
              <a:t>.7  </a:t>
            </a:r>
            <a:r>
              <a:rPr lang="nb-NO" dirty="0" smtClean="0"/>
              <a:t>Økonomisk </a:t>
            </a:r>
            <a:r>
              <a:rPr lang="nb-NO" dirty="0"/>
              <a:t>kvalitetskontroll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907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59" y="2563295"/>
            <a:ext cx="6413906" cy="262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15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9</a:t>
            </a:r>
            <a:r>
              <a:rPr lang="nb-NO" dirty="0" smtClean="0"/>
              <a:t>.8  </a:t>
            </a:r>
            <a:r>
              <a:rPr lang="nb-NO" dirty="0" smtClean="0"/>
              <a:t>Konkurransefordeler </a:t>
            </a:r>
            <a:r>
              <a:rPr lang="nb-NO" dirty="0"/>
              <a:t>og sårbarhet ved kjøp / lag-selv-beslutninger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908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64898"/>
            <a:ext cx="6992112" cy="256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19081"/>
      </p:ext>
    </p:extLst>
  </p:cSld>
  <p:clrMapOvr>
    <a:masterClrMapping/>
  </p:clrMapOvr>
</p:sld>
</file>

<file path=ppt/theme/theme1.xml><?xml version="1.0" encoding="utf-8"?>
<a:theme xmlns:a="http://schemas.openxmlformats.org/drawingml/2006/main" name="Logistikkledelse">
  <a:themeElements>
    <a:clrScheme name="Himmel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</TotalTime>
  <Words>450</Words>
  <Application>Microsoft Macintosh PowerPoint</Application>
  <PresentationFormat>Skjermfremvisning (4:3)</PresentationFormat>
  <Paragraphs>38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0" baseType="lpstr">
      <vt:lpstr>Logistikkledelse</vt:lpstr>
      <vt:lpstr> Kapittel 9 Innkjøp </vt:lpstr>
      <vt:lpstr>Figur 9.1  Distribusjon–innkjøp</vt:lpstr>
      <vt:lpstr>Figur 9.2  Innkjøpsdimensjoner</vt:lpstr>
      <vt:lpstr>Figur 9.3  Metaproduktet</vt:lpstr>
      <vt:lpstr>Figur 9.4  Direkte og indirekte påvirkning av innkjøp</vt:lpstr>
      <vt:lpstr>Figur 9.5  «Badekarkurven»</vt:lpstr>
      <vt:lpstr>Figur 9.6  Kvalitetskart</vt:lpstr>
      <vt:lpstr>Figur 9.7  Økonomisk kvalitetskontroll</vt:lpstr>
      <vt:lpstr>Figur 9.8  Konkurransefordeler og sårbarhet ved kjøp / lag-selv-beslutninger</vt:lpstr>
      <vt:lpstr>Figur 9.9  Parallellitet innkjøp–markedsføring</vt:lpstr>
      <vt:lpstr>Figur 9.10  Alternative markedsstrukturer: konkurranse- og teknologiperspektiv</vt:lpstr>
      <vt:lpstr>Figur 9.11  Alternative markedsstrukturer: maktperspektiv </vt:lpstr>
      <vt:lpstr>Figur 9.12  Tabell for vurdering av endrede forutsetninger for forsyning</vt:lpstr>
      <vt:lpstr>Figur 9.13  Ubalanse i ressurstilgang</vt:lpstr>
      <vt:lpstr>Figur 9.14  Leverandørrelasjoner og informasjonsutveksling</vt:lpstr>
      <vt:lpstr>Figur 9.15  Kritikalitet og leverandørmarked</vt:lpstr>
      <vt:lpstr>Figur 9.16  Innkjøpsportefølje</vt:lpstr>
      <vt:lpstr>Figur 9.17  Innkjøpsstrategi og leverandørrelasjoner </vt:lpstr>
      <vt:lpstr>Figur 9.18  Case-eksempel på leverandørstruktur </vt:lpstr>
    </vt:vector>
  </TitlesOfParts>
  <Company>DK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David Keeping</dc:creator>
  <cp:lastModifiedBy>David Keeping</cp:lastModifiedBy>
  <cp:revision>24</cp:revision>
  <cp:lastPrinted>2017-09-05T20:55:54Z</cp:lastPrinted>
  <dcterms:created xsi:type="dcterms:W3CDTF">2017-09-05T20:07:19Z</dcterms:created>
  <dcterms:modified xsi:type="dcterms:W3CDTF">2017-09-08T09:58:59Z</dcterms:modified>
</cp:coreProperties>
</file>