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6858000" cx="9144000"/>
  <p:notesSz cx="6735750" cy="98663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1635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01700" y="739775"/>
            <a:ext cx="4933949" cy="370046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898525" y="4686300"/>
            <a:ext cx="4938712" cy="4440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37260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no-NO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Tom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no-N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Loddrett teks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685800" y="333375"/>
            <a:ext cx="77724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 rot="5400000">
            <a:off x="2194650" y="-167412"/>
            <a:ext cx="47547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Loddrett tittel og teks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tel og innhold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685800" y="333375"/>
            <a:ext cx="77724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685800" y="1341437"/>
            <a:ext cx="7772400" cy="4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tellysbil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Inndelingsoverskrif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o innholdsdel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685800" y="333375"/>
            <a:ext cx="77724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Sammenligning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3" type="body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Bare tittel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85800" y="333375"/>
            <a:ext cx="77724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Innhold med teks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Bilde med teks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0" y="333375"/>
            <a:ext cx="77724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0" y="1341437"/>
            <a:ext cx="7772400" cy="4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no-N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" name="Shape 15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00800" y="6477000"/>
            <a:ext cx="2535300" cy="27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hape 17"/>
          <p:cNvCxnSpPr/>
          <p:nvPr/>
        </p:nvCxnSpPr>
        <p:spPr>
          <a:xfrm>
            <a:off x="762000" y="1143000"/>
            <a:ext cx="8458200" cy="1500"/>
          </a:xfrm>
          <a:prstGeom prst="straightConnector1">
            <a:avLst/>
          </a:prstGeom>
          <a:noFill/>
          <a:ln cap="flat" cmpd="sng" w="9525">
            <a:solidFill>
              <a:srgbClr val="79B5E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7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377700" y="3993686"/>
            <a:ext cx="83886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o-NO" sz="6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STRATEGISK HRM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no-NO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utgave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Kapittel 10. </a:t>
            </a:r>
          </a:p>
          <a:p>
            <a:pPr lvl="0" rtl="0">
              <a:spcBef>
                <a:spcPts val="0"/>
              </a:spcBef>
              <a:buSzPct val="55000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Hva bør ledere og HR‑medarbeidere vite om motivasjon?</a:t>
            </a:r>
          </a:p>
        </p:txBody>
      </p:sp>
      <p:sp>
        <p:nvSpPr>
          <p:cNvPr id="93" name="Shape 9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6477000"/>
            <a:ext cx="2535300" cy="2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377700" y="2642725"/>
            <a:ext cx="25353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Aslaug Mikkelsen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og Thomas Laudal (red.)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b="57341" l="0" r="0" t="0"/>
          <a:stretch/>
        </p:blipFill>
        <p:spPr>
          <a:xfrm>
            <a:off x="0" y="4863725"/>
            <a:ext cx="7798702" cy="15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RM1_black_ex_trans.png"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950" y="701195"/>
            <a:ext cx="3428749" cy="30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7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377700" y="3993686"/>
            <a:ext cx="83886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o-NO" sz="6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STRATEGISK HRM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no-NO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utgave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Kapittel 12. </a:t>
            </a:r>
          </a:p>
          <a:p>
            <a:pPr lvl="0" rtl="0">
              <a:spcBef>
                <a:spcPts val="0"/>
              </a:spcBef>
              <a:buSzPct val="55000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Organisasjonsstruktur og organisasjonsdesign</a:t>
            </a:r>
          </a:p>
        </p:txBody>
      </p:sp>
      <p:sp>
        <p:nvSpPr>
          <p:cNvPr id="157" name="Shape 157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6477000"/>
            <a:ext cx="2535300" cy="2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377700" y="2642725"/>
            <a:ext cx="25353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Aslaug Mikkelsen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og Thomas Laudal (red.)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b="57341" l="0" r="0" t="0"/>
          <a:stretch/>
        </p:blipFill>
        <p:spPr>
          <a:xfrm>
            <a:off x="0" y="4863725"/>
            <a:ext cx="7798702" cy="15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RM1_black_ex_trans.png" id="161" name="Shape 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950" y="701195"/>
            <a:ext cx="3428749" cy="30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12.1</a:t>
            </a:r>
            <a:r>
              <a:rPr lang="no-NO" sz="1800">
                <a:solidFill>
                  <a:srgbClr val="000000"/>
                </a:solidFill>
              </a:rPr>
              <a:t> Matriseorganisering i et oljeselskap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187" y="1585649"/>
            <a:ext cx="6875623" cy="368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7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377700" y="3993686"/>
            <a:ext cx="83886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o-NO" sz="6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STRATEGISK HRM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no-NO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utgave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Kapittel 13.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Rekruttering, utvelgelse og strategisk bemanningsplanlegging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6477000"/>
            <a:ext cx="2535300" cy="2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377700" y="2642725"/>
            <a:ext cx="25353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Aslaug Mikkelsen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og Thomas Laudal (red.)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 b="57341" l="0" r="0" t="0"/>
          <a:stretch/>
        </p:blipFill>
        <p:spPr>
          <a:xfrm>
            <a:off x="0" y="4863725"/>
            <a:ext cx="7798702" cy="15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RM1_black_ex_trans.png"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950" y="701195"/>
            <a:ext cx="3428749" cy="30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13.1</a:t>
            </a:r>
            <a:r>
              <a:rPr lang="no-NO" sz="1800">
                <a:solidFill>
                  <a:srgbClr val="000000"/>
                </a:solidFill>
              </a:rPr>
              <a:t> Treffsikkerheten ved ulike seleksjonsmetoder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204" y="1585649"/>
            <a:ext cx="3737592" cy="368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13.2</a:t>
            </a:r>
            <a:r>
              <a:rPr lang="no-NO" sz="1800">
                <a:solidFill>
                  <a:srgbClr val="000000"/>
                </a:solidFill>
              </a:rPr>
              <a:t> Femfaktormodellen for personlighet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2327779"/>
            <a:ext cx="7315198" cy="220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13.3</a:t>
            </a:r>
            <a:r>
              <a:rPr lang="no-NO" sz="1800">
                <a:solidFill>
                  <a:srgbClr val="000000"/>
                </a:solidFill>
              </a:rPr>
              <a:t> Overførbarhet av humankapital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566" y="1585649"/>
            <a:ext cx="3662868" cy="368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7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377700" y="3993686"/>
            <a:ext cx="83886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o-NO" sz="6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STRATEGISK HRM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no-NO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utgave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Kapittel 14. </a:t>
            </a:r>
          </a:p>
          <a:p>
            <a:pPr lvl="0" rtl="0">
              <a:spcBef>
                <a:spcPts val="0"/>
              </a:spcBef>
              <a:buSzPct val="55000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Prestasjonsledelse og medarbeidersamtaler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6477000"/>
            <a:ext cx="2535300" cy="2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377700" y="2642725"/>
            <a:ext cx="25353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Aslaug Mikkelsen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og Thomas Laudal (red.)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 b="57341" l="0" r="0" t="0"/>
          <a:stretch/>
        </p:blipFill>
        <p:spPr>
          <a:xfrm>
            <a:off x="0" y="4863725"/>
            <a:ext cx="7798702" cy="15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RM1_black_ex_trans.png" id="207" name="Shape 2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950" y="701195"/>
            <a:ext cx="3428749" cy="30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14.1</a:t>
            </a:r>
            <a:r>
              <a:rPr lang="no-NO" sz="1800">
                <a:solidFill>
                  <a:srgbClr val="000000"/>
                </a:solidFill>
              </a:rPr>
              <a:t> En illustrasjon av et prestasjonsledelsessystem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0915" y="1585650"/>
            <a:ext cx="2482169" cy="368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14.2</a:t>
            </a:r>
            <a:r>
              <a:rPr lang="no-NO" sz="1800">
                <a:solidFill>
                  <a:srgbClr val="000000"/>
                </a:solidFill>
              </a:rPr>
              <a:t> Balansert målekort for organisasjons- og HR-enheten i SpareBank 1, SR-Bank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947279"/>
            <a:ext cx="7315199" cy="2963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14.3</a:t>
            </a:r>
            <a:r>
              <a:rPr lang="no-NO" sz="1800">
                <a:solidFill>
                  <a:srgbClr val="000000"/>
                </a:solidFill>
              </a:rPr>
              <a:t> Et eksempel på kompetanseportalen i SpareBank 1 SR-Bank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729" y="1585649"/>
            <a:ext cx="5960544" cy="3686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10.1</a:t>
            </a:r>
            <a:r>
              <a:rPr lang="no-NO" sz="1800">
                <a:solidFill>
                  <a:srgbClr val="000000"/>
                </a:solidFill>
              </a:rPr>
              <a:t> Behovenes betydning for mål, handling og måloppnåelse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2108919"/>
            <a:ext cx="7315200" cy="264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14.4</a:t>
            </a:r>
            <a:r>
              <a:rPr lang="no-NO" sz="1800">
                <a:solidFill>
                  <a:srgbClr val="000000"/>
                </a:solidFill>
              </a:rPr>
              <a:t> Kolbs erfaringslæringssyklus og dialogen mellom leder og medarbeider gjennom medarbeidersamtalen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2265339"/>
            <a:ext cx="7315198" cy="2327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14.5</a:t>
            </a:r>
            <a:r>
              <a:rPr lang="no-NO" sz="1800">
                <a:solidFill>
                  <a:srgbClr val="000000"/>
                </a:solidFill>
              </a:rPr>
              <a:t> Questbackevaluering av medarbeidersamtalene i Statoil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no-NO" sz="1800">
                <a:solidFill>
                  <a:srgbClr val="000000"/>
                </a:solidFill>
              </a:rPr>
              <a:t>gjennom People@Statoil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145" y="1585662"/>
            <a:ext cx="6297708" cy="368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7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377700" y="3993686"/>
            <a:ext cx="83886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o-NO" sz="6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STRATEGISK HRM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no-NO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utgave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Kapittel 15. </a:t>
            </a:r>
          </a:p>
          <a:p>
            <a:pPr lvl="0" rtl="0">
              <a:spcBef>
                <a:spcPts val="0"/>
              </a:spcBef>
              <a:buSzPct val="55000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Prestasjonsmåling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6477000"/>
            <a:ext cx="2535300" cy="2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377700" y="2642725"/>
            <a:ext cx="25353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Aslaug Mikkelsen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og Thomas Laudal (red.)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 b="57341" l="0" r="0" t="0"/>
          <a:stretch/>
        </p:blipFill>
        <p:spPr>
          <a:xfrm>
            <a:off x="0" y="4863725"/>
            <a:ext cx="7798702" cy="15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RM1_black_ex_trans.png" id="248" name="Shape 2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950" y="701195"/>
            <a:ext cx="3428749" cy="30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15.1</a:t>
            </a:r>
            <a:r>
              <a:rPr lang="no-NO" sz="1800">
                <a:solidFill>
                  <a:srgbClr val="000000"/>
                </a:solidFill>
              </a:rPr>
              <a:t> Validitet i målinger av prestasjoner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713" y="1585650"/>
            <a:ext cx="6402573" cy="36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15.2</a:t>
            </a:r>
            <a:r>
              <a:rPr lang="no-NO" sz="1800">
                <a:solidFill>
                  <a:srgbClr val="000000"/>
                </a:solidFill>
              </a:rPr>
              <a:t> Ulike vurderingskriterier i SpareBank 1 SR-Bank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892" y="1585650"/>
            <a:ext cx="5258216" cy="368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15.3</a:t>
            </a:r>
            <a:r>
              <a:rPr lang="no-NO" sz="1800">
                <a:solidFill>
                  <a:srgbClr val="000000"/>
                </a:solidFill>
              </a:rPr>
              <a:t> Skjermdump for individuelle handlings- og utviklingsplaner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no-NO" sz="1800">
                <a:solidFill>
                  <a:srgbClr val="000000"/>
                </a:solidFill>
              </a:rPr>
              <a:t>i SpareBank 1 SR-Bank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289" y="1585649"/>
            <a:ext cx="4657419" cy="368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7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377700" y="3993686"/>
            <a:ext cx="83886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o-NO" sz="6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STRATEGISK HRM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no-NO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utgave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Kapittel 16. </a:t>
            </a:r>
          </a:p>
          <a:p>
            <a:pPr lvl="0" rtl="0">
              <a:spcBef>
                <a:spcPts val="0"/>
              </a:spcBef>
              <a:buSzPct val="55000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Kompetanseutvikling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6477000"/>
            <a:ext cx="2535300" cy="2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377700" y="2642725"/>
            <a:ext cx="25353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Aslaug Mikkelsen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og Thomas Laudal (red.)</a:t>
            </a: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4">
            <a:alphaModFix/>
          </a:blip>
          <a:srcRect b="57341" l="0" r="0" t="0"/>
          <a:stretch/>
        </p:blipFill>
        <p:spPr>
          <a:xfrm>
            <a:off x="0" y="4863725"/>
            <a:ext cx="7798702" cy="15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RM1_black_ex_trans.png" id="277" name="Shape 2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950" y="701195"/>
            <a:ext cx="3428749" cy="30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16.1</a:t>
            </a:r>
            <a:r>
              <a:rPr lang="no-NO" sz="1800">
                <a:solidFill>
                  <a:srgbClr val="000000"/>
                </a:solidFill>
              </a:rPr>
              <a:t> Kompetanseanalyse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3041320"/>
            <a:ext cx="7315199" cy="775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16.2</a:t>
            </a:r>
            <a:r>
              <a:rPr lang="no-NO" sz="1800">
                <a:solidFill>
                  <a:srgbClr val="000000"/>
                </a:solidFill>
              </a:rPr>
              <a:t> Kompetansekartlegging på medarbeidernivå i SpareBank 1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no-NO" sz="1800">
                <a:solidFill>
                  <a:srgbClr val="000000"/>
                </a:solidFill>
              </a:rPr>
              <a:t>SR-Bank</a:t>
            </a:r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9182" y="1585649"/>
            <a:ext cx="5765632" cy="36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16.3</a:t>
            </a:r>
            <a:r>
              <a:rPr lang="no-NO" sz="1800">
                <a:solidFill>
                  <a:srgbClr val="000000"/>
                </a:solidFill>
              </a:rPr>
              <a:t> Kompetanseutviklingsplan, et eksempel</a:t>
            </a:r>
          </a:p>
        </p:txBody>
      </p:sp>
      <p:pic>
        <p:nvPicPr>
          <p:cNvPr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838" y="1585649"/>
            <a:ext cx="6196321" cy="36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10.2</a:t>
            </a:r>
            <a:r>
              <a:rPr lang="no-NO" sz="1800">
                <a:solidFill>
                  <a:srgbClr val="000000"/>
                </a:solidFill>
              </a:rPr>
              <a:t> Maslows behovshierarki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333" y="1585650"/>
            <a:ext cx="6611332" cy="368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7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377700" y="3993686"/>
            <a:ext cx="83886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o-NO" sz="6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STRATEGISK HRM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no-NO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utgave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Kapittel 18. </a:t>
            </a:r>
          </a:p>
          <a:p>
            <a:pPr lvl="0" rtl="0">
              <a:spcBef>
                <a:spcPts val="0"/>
              </a:spcBef>
              <a:buSzPct val="55000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Lønn og belønning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6477000"/>
            <a:ext cx="2535300" cy="2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/>
          <p:nvPr/>
        </p:nvSpPr>
        <p:spPr>
          <a:xfrm>
            <a:off x="377700" y="2642725"/>
            <a:ext cx="25353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Aslaug Mikkelsen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og Thomas Laudal (red.)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4">
            <a:alphaModFix/>
          </a:blip>
          <a:srcRect b="57341" l="0" r="0" t="0"/>
          <a:stretch/>
        </p:blipFill>
        <p:spPr>
          <a:xfrm>
            <a:off x="0" y="4863725"/>
            <a:ext cx="7798702" cy="15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RM1_black_ex_trans.png" id="306" name="Shape 3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950" y="701195"/>
            <a:ext cx="3428749" cy="30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</a:t>
            </a:r>
            <a:r>
              <a:rPr b="1" lang="no-NO" sz="1800">
                <a:solidFill>
                  <a:srgbClr val="0067AB"/>
                </a:solidFill>
              </a:rPr>
              <a:t>18</a:t>
            </a:r>
            <a:r>
              <a:rPr b="1" lang="no-NO" sz="1800">
                <a:solidFill>
                  <a:srgbClr val="0067AB"/>
                </a:solidFill>
              </a:rPr>
              <a:t>.1</a:t>
            </a:r>
            <a:r>
              <a:rPr lang="no-NO" sz="1800">
                <a:solidFill>
                  <a:srgbClr val="000000"/>
                </a:solidFill>
              </a:rPr>
              <a:t> To incentivkontrakter med ulik incentivstyrke</a:t>
            </a:r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6975" y="1585649"/>
            <a:ext cx="5870048" cy="36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7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377700" y="3993686"/>
            <a:ext cx="83886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o-NO" sz="6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STRATEGISK HRM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no-NO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utgave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Kapittel 20. </a:t>
            </a:r>
          </a:p>
          <a:p>
            <a:pPr lvl="0" rtl="0">
              <a:spcBef>
                <a:spcPts val="0"/>
              </a:spcBef>
              <a:buSzPct val="55000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Konflikter og mobbing på jobben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6477000"/>
            <a:ext cx="2535300" cy="2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/>
        </p:nvSpPr>
        <p:spPr>
          <a:xfrm>
            <a:off x="377700" y="2642725"/>
            <a:ext cx="25353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Aslaug Mikkelsen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og Thomas Laudal (red.)</a:t>
            </a:r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4">
            <a:alphaModFix/>
          </a:blip>
          <a:srcRect b="57341" l="0" r="0" t="0"/>
          <a:stretch/>
        </p:blipFill>
        <p:spPr>
          <a:xfrm>
            <a:off x="0" y="4863725"/>
            <a:ext cx="7798702" cy="15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RM1_black_ex_trans.png" id="323" name="Shape 3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950" y="701195"/>
            <a:ext cx="3428749" cy="30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20.1</a:t>
            </a:r>
            <a:r>
              <a:rPr lang="no-NO" sz="1800">
                <a:solidFill>
                  <a:srgbClr val="000000"/>
                </a:solidFill>
              </a:rPr>
              <a:t> Eskalerings- og modereringsmodellen</a:t>
            </a:r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945" y="1585649"/>
            <a:ext cx="6848107" cy="36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20.2</a:t>
            </a:r>
            <a:r>
              <a:rPr lang="no-NO" sz="1800">
                <a:solidFill>
                  <a:srgbClr val="000000"/>
                </a:solidFill>
              </a:rPr>
              <a:t> Konflikttrappen som viser utviklingen av intensitet i konflikter</a:t>
            </a:r>
          </a:p>
        </p:txBody>
      </p:sp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781" y="1585649"/>
            <a:ext cx="6002436" cy="36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7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377700" y="3993686"/>
            <a:ext cx="83886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o-NO" sz="6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STRATEGISK HRM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no-NO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utgave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Kapittel 21. </a:t>
            </a:r>
          </a:p>
          <a:p>
            <a:pPr lvl="0" rtl="0">
              <a:spcBef>
                <a:spcPts val="0"/>
              </a:spcBef>
              <a:buSzPct val="55000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HRM i et livsfaseperspektiv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Shape 3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6477000"/>
            <a:ext cx="2535300" cy="2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/>
          <p:nvPr/>
        </p:nvSpPr>
        <p:spPr>
          <a:xfrm>
            <a:off x="377700" y="2642725"/>
            <a:ext cx="25353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Aslaug Mikkelsen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og Thomas Laudal (red.)</a:t>
            </a: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 b="57341" l="0" r="0" t="0"/>
          <a:stretch/>
        </p:blipFill>
        <p:spPr>
          <a:xfrm>
            <a:off x="0" y="4863725"/>
            <a:ext cx="7798702" cy="15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RM1_black_ex_trans.png" id="346" name="Shape 3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950" y="701195"/>
            <a:ext cx="3428749" cy="30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21.1</a:t>
            </a:r>
            <a:r>
              <a:rPr lang="no-NO" sz="1800">
                <a:solidFill>
                  <a:srgbClr val="000000"/>
                </a:solidFill>
              </a:rPr>
              <a:t> Funksjoner av HRM-knipper med hensyn til ansettbarhet</a:t>
            </a:r>
          </a:p>
        </p:txBody>
      </p:sp>
      <p:pic>
        <p:nvPicPr>
          <p:cNvPr id="352" name="Shape 3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892" y="1585649"/>
            <a:ext cx="6330214" cy="368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7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377700" y="3993686"/>
            <a:ext cx="83886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o-NO" sz="6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STRATEGISK HRM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no-NO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utgave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Kapittel 11. </a:t>
            </a:r>
          </a:p>
          <a:p>
            <a:pPr lvl="0" rtl="0">
              <a:spcBef>
                <a:spcPts val="0"/>
              </a:spcBef>
              <a:buSzPct val="55000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Jobbanalyser og jobbdesign</a:t>
            </a:r>
          </a:p>
        </p:txBody>
      </p:sp>
      <p:sp>
        <p:nvSpPr>
          <p:cNvPr id="116" name="Shape 116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6477000"/>
            <a:ext cx="2535300" cy="2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377700" y="2642725"/>
            <a:ext cx="25353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Aslaug Mikkelsen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og Thomas Laudal (red.)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b="57341" l="0" r="0" t="0"/>
          <a:stretch/>
        </p:blipFill>
        <p:spPr>
          <a:xfrm>
            <a:off x="0" y="4863725"/>
            <a:ext cx="7798702" cy="15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RM1_black_ex_trans.png"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950" y="701195"/>
            <a:ext cx="3428749" cy="30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11.1</a:t>
            </a:r>
            <a:r>
              <a:rPr lang="no-NO" sz="1800">
                <a:solidFill>
                  <a:srgbClr val="000000"/>
                </a:solidFill>
              </a:rPr>
              <a:t> O*NETs innholdsmodell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7532" y="1585650"/>
            <a:ext cx="6148937" cy="36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11.2</a:t>
            </a:r>
            <a:r>
              <a:rPr lang="no-NO" sz="1800">
                <a:solidFill>
                  <a:srgbClr val="000000"/>
                </a:solidFill>
              </a:rPr>
              <a:t> Organiseringen av et arbeidssystem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686" y="1585650"/>
            <a:ext cx="5964625" cy="368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11.3</a:t>
            </a:r>
            <a:r>
              <a:rPr lang="no-NO" sz="1800">
                <a:solidFill>
                  <a:srgbClr val="000000"/>
                </a:solidFill>
              </a:rPr>
              <a:t> Jobbkarakteristikamodellen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349" y="1585650"/>
            <a:ext cx="6283302" cy="368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11.4</a:t>
            </a:r>
            <a:r>
              <a:rPr lang="no-NO" sz="1800">
                <a:solidFill>
                  <a:srgbClr val="000000"/>
                </a:solidFill>
              </a:rPr>
              <a:t> Metodisk tilnærming Nasjonal bemanningsmodell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837" y="1585650"/>
            <a:ext cx="5578323" cy="368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11.5</a:t>
            </a:r>
            <a:r>
              <a:rPr lang="no-NO" sz="1800">
                <a:solidFill>
                  <a:srgbClr val="000000"/>
                </a:solidFill>
              </a:rPr>
              <a:t> Rammeverk for scenarioanalyse og bruk av Nasjonal bemanningsmodell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893599"/>
            <a:ext cx="7315201" cy="30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appelenDamm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