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9144000"/>
  <p:notesSz cx="6735750" cy="9866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01700" y="739775"/>
            <a:ext cx="4933949" cy="370046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898525" y="4686300"/>
            <a:ext cx="4938712" cy="4440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37260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16350" y="9372600"/>
            <a:ext cx="2919413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no-NO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898525" y="4686300"/>
            <a:ext cx="4938712" cy="44402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901700" y="739775"/>
            <a:ext cx="4933949" cy="370046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3816350" y="9372600"/>
            <a:ext cx="2919300" cy="4938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o-NO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898525" y="4686300"/>
            <a:ext cx="4938712" cy="44402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901700" y="739775"/>
            <a:ext cx="4933949" cy="370046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898525" y="4686300"/>
            <a:ext cx="4938600" cy="444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901700" y="739775"/>
            <a:ext cx="4933800" cy="3700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Tom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no-N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Loddrett teks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685800" y="333375"/>
            <a:ext cx="7772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x="2194650" y="-167412"/>
            <a:ext cx="47547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Loddrett tittel og teks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tel og innhold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685800" y="333375"/>
            <a:ext cx="7772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685800" y="1341437"/>
            <a:ext cx="77724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tellysbil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Inndelingsoverskrif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o innholdsdel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85800" y="333375"/>
            <a:ext cx="7772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Sammenligning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Bare tittel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85800" y="333375"/>
            <a:ext cx="7772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Innhold med teks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Bilde med teks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no-NO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333375"/>
            <a:ext cx="7772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1341437"/>
            <a:ext cx="77724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no-N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" name="Shape 1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hape 17"/>
          <p:cNvCxnSpPr/>
          <p:nvPr/>
        </p:nvCxnSpPr>
        <p:spPr>
          <a:xfrm>
            <a:off x="762000" y="1143000"/>
            <a:ext cx="8458200" cy="1500"/>
          </a:xfrm>
          <a:prstGeom prst="straightConnector1">
            <a:avLst/>
          </a:prstGeom>
          <a:noFill/>
          <a:ln cap="flat" cmpd="sng" w="9525">
            <a:solidFill>
              <a:srgbClr val="79B5E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1. 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Hva er strategisk human resource management?</a:t>
            </a:r>
          </a:p>
        </p:txBody>
      </p:sp>
      <p:sp>
        <p:nvSpPr>
          <p:cNvPr id="93" name="Shape 93"/>
          <p:cNvSpPr/>
          <p:nvPr/>
        </p:nvSpPr>
        <p:spPr>
          <a:xfrm>
            <a:off x="0" y="6324600"/>
            <a:ext cx="9144000" cy="533399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238" cy="27146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914400" y="380025"/>
            <a:ext cx="73152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3.1 </a:t>
            </a:r>
            <a:r>
              <a:rPr lang="no-NO" sz="1800"/>
              <a:t>Forholdet mellom HRM-praksiser, virkningsmekanismer og virksomhetsresultater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939000"/>
            <a:ext cx="7315199" cy="9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4. 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Beste tilpasning innenfor HRM og strategi</a:t>
            </a:r>
          </a:p>
        </p:txBody>
      </p:sp>
      <p:sp>
        <p:nvSpPr>
          <p:cNvPr id="169" name="Shape 169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173" name="Shape 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914400" y="380025"/>
            <a:ext cx="73152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4.1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Strategi, omgivelser, HRM og resultater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1868639"/>
            <a:ext cx="7315199" cy="3120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914400" y="380025"/>
            <a:ext cx="73152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4.2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Forholdet mellom omgivelser, strategi og HRM i et «utenfra-og-inn»-perspektiv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85" y="2910297"/>
            <a:ext cx="7315225" cy="1037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914400" y="380025"/>
            <a:ext cx="73152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4.3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Forholdet mellom omgivelser, strategi og HRM i et «innenfra-og-ut»-perspektiv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3122259"/>
            <a:ext cx="7315199" cy="613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7. 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Deltakelse og medvirkning i HRM</a:t>
            </a:r>
          </a:p>
        </p:txBody>
      </p:sp>
      <p:sp>
        <p:nvSpPr>
          <p:cNvPr id="198" name="Shape 198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202" name="Shape 2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914400" y="380025"/>
            <a:ext cx="73152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7.1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Fagforeningsgrad (i prosent) i OECD-land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248" y="1435650"/>
            <a:ext cx="4245504" cy="39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8. 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Fast ansettelse eller løsere kobling til virksomheten?</a:t>
            </a:r>
          </a:p>
        </p:txBody>
      </p:sp>
      <p:sp>
        <p:nvSpPr>
          <p:cNvPr id="215" name="Shape 21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219" name="Shape 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914400" y="380025"/>
            <a:ext cx="73152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8.1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Oversikt over kapitlet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2766659"/>
            <a:ext cx="7315198" cy="132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9. </a:t>
            </a:r>
          </a:p>
          <a:p>
            <a:pPr lvl="0" rtl="0">
              <a:spcBef>
                <a:spcPts val="0"/>
              </a:spcBef>
              <a:buSzPct val="55000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 og endring i organisasjoner</a:t>
            </a:r>
          </a:p>
        </p:txBody>
      </p:sp>
      <p:sp>
        <p:nvSpPr>
          <p:cNvPr id="232" name="Shape 23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236" name="Shape 2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663069"/>
            <a:ext cx="7315201" cy="35318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1.1</a:t>
            </a:r>
            <a:r>
              <a:rPr lang="no-NO" sz="1800">
                <a:solidFill>
                  <a:schemeClr val="dk1"/>
                </a:solidFill>
              </a:rPr>
              <a:t> HRM-praksiser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914400" y="380025"/>
            <a:ext cx="73152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9.1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Engage for Change – Statoil’s change concept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933" y="1585650"/>
            <a:ext cx="5576133" cy="36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914400" y="380025"/>
            <a:ext cx="73152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9.2</a:t>
            </a:r>
            <a:r>
              <a:rPr lang="no-NO" sz="1800">
                <a:solidFill>
                  <a:srgbClr val="000000"/>
                </a:solidFill>
              </a:rPr>
              <a:t> Engage for Change: Identifisere interessenter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008" y="1585650"/>
            <a:ext cx="3943985" cy="368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914400" y="380025"/>
            <a:ext cx="73152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9.3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Engage for Change: 90 sekunders endringscase. Sammendrag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406" y="1585661"/>
            <a:ext cx="6653187" cy="368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914400" y="380025"/>
            <a:ext cx="73152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9.4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Figur fra Engage for Change: SWOT-analyse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450" y="1585649"/>
            <a:ext cx="5611098" cy="3686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914400" y="380025"/>
            <a:ext cx="73152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9.5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Engage for Change: Eksempler på hvordan man overvåker og evaluerer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341" y="1585649"/>
            <a:ext cx="6215317" cy="368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399" y="2558262"/>
            <a:ext cx="7315198" cy="174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1.2</a:t>
            </a:r>
            <a:r>
              <a:rPr lang="no-NO" sz="1800">
                <a:solidFill>
                  <a:schemeClr val="dk1"/>
                </a:solidFill>
              </a:rPr>
              <a:t> HRMs virkemåte på individuelle prestasjoner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914400" y="380025"/>
            <a:ext cx="73152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1.</a:t>
            </a:r>
            <a:r>
              <a:rPr b="1" lang="no-NO" sz="1800">
                <a:solidFill>
                  <a:srgbClr val="0067AB"/>
                </a:solidFill>
              </a:rPr>
              <a:t>3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Strategisk HRM som et ledd i prosessen hvor virksomhetsstrategien omgjøres til finansielle resultater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2521850"/>
            <a:ext cx="7315200" cy="1814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914400" y="380025"/>
            <a:ext cx="73152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1.</a:t>
            </a:r>
            <a:r>
              <a:rPr b="1" lang="no-NO" sz="1800">
                <a:solidFill>
                  <a:srgbClr val="0067AB"/>
                </a:solidFill>
              </a:rPr>
              <a:t>4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Organisasjonskart for tradisjonell linjeorganisasjon med HR-direktør i stab med tre avdelinger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798" y="1490912"/>
            <a:ext cx="4726400" cy="451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914400" y="380025"/>
            <a:ext cx="73152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1.</a:t>
            </a:r>
            <a:r>
              <a:rPr b="1" lang="no-NO" sz="1800">
                <a:solidFill>
                  <a:srgbClr val="0067AB"/>
                </a:solidFill>
              </a:rPr>
              <a:t>5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Balanse mellom minst fire dimensjoner i strategisk HRM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874" y="1490924"/>
            <a:ext cx="5190249" cy="44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2.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Ulike tilnærminger til organisasjoner og konsekvensene for HRM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139" name="Shape 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914400" y="380025"/>
            <a:ext cx="73152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no-NO" sz="1800">
                <a:solidFill>
                  <a:srgbClr val="0067AB"/>
                </a:solidFill>
              </a:rPr>
              <a:t>Figur 2.1</a:t>
            </a:r>
            <a:r>
              <a:rPr lang="no-NO" sz="1800">
                <a:solidFill>
                  <a:srgbClr val="000000"/>
                </a:solidFill>
              </a:rPr>
              <a:t> </a:t>
            </a:r>
            <a:r>
              <a:rPr lang="no-NO" sz="1800"/>
              <a:t>Kompetansemodellen fra «HR Competence Study»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215" y="1490925"/>
            <a:ext cx="5951569" cy="452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7A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377700" y="3993686"/>
            <a:ext cx="8388600" cy="23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no-NO" sz="6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STRATEGISK HRM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i="1" lang="no-NO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2. utgave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Kapittel 3.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i="1" lang="no-NO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Finnes en beste praksis innenfor HRM?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79B5E8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6477000"/>
            <a:ext cx="2535300" cy="2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377700" y="2642725"/>
            <a:ext cx="2535300" cy="12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Aslaug Mikkelsen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i="1" lang="no-NO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og Thomas Laudal (red.)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57341" l="0" r="0" t="0"/>
          <a:stretch/>
        </p:blipFill>
        <p:spPr>
          <a:xfrm>
            <a:off x="0" y="4863725"/>
            <a:ext cx="7798702" cy="15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RM1_black_ex_trans.png"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8950" y="701195"/>
            <a:ext cx="3428749" cy="307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ppelenDamm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