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0" r:id="rId2"/>
    <p:sldMasterId id="2147483674" r:id="rId3"/>
    <p:sldMasterId id="2147483676" r:id="rId4"/>
  </p:sldMasterIdLst>
  <p:sldIdLst>
    <p:sldId id="33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6" r:id="rId45"/>
    <p:sldId id="297" r:id="rId46"/>
    <p:sldId id="295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863E"/>
    <a:srgbClr val="92918F"/>
    <a:srgbClr val="B24C3F"/>
    <a:srgbClr val="577DB7"/>
    <a:srgbClr val="D5893D"/>
    <a:srgbClr val="722F50"/>
    <a:srgbClr val="F5D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 autoAdjust="0"/>
  </p:normalViewPr>
  <p:slideViewPr>
    <p:cSldViewPr snapToGrid="0">
      <p:cViewPr varScale="1">
        <p:scale>
          <a:sx n="130" d="100"/>
          <a:sy n="130" d="100"/>
        </p:scale>
        <p:origin x="228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5C9B5E6-DF3C-4EB9-8A7C-8F5D36C6D014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9C33BFA-4163-4386-86DB-A102028AE2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4A718DB-410F-4903-939A-5F97198353A5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929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BC4DFAA-4FF7-4A94-8A00-48BFF6855A02}"/>
              </a:ext>
            </a:extLst>
          </p:cNvPr>
          <p:cNvSpPr/>
          <p:nvPr userDrawn="1"/>
        </p:nvSpPr>
        <p:spPr>
          <a:xfrm>
            <a:off x="565422" y="43507"/>
            <a:ext cx="8051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2400" b="0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FORRETNINGSFORSTÅELSE: Introduksjon</a:t>
            </a:r>
          </a:p>
        </p:txBody>
      </p:sp>
    </p:spTree>
    <p:extLst>
      <p:ext uri="{BB962C8B-B14F-4D97-AF65-F5344CB8AC3E}">
        <p14:creationId xmlns:p14="http://schemas.microsoft.com/office/powerpoint/2010/main" val="263862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0266E34-0B9E-4A16-86AC-81E3A96A70A7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5379DF1-8BDE-4317-8665-F4174A631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F9F33B9B-4EA7-4726-A5D4-559C6C9112B1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CF8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1D691C7-DD85-4A43-86D8-0B274E20D11B}"/>
              </a:ext>
            </a:extLst>
          </p:cNvPr>
          <p:cNvSpPr/>
          <p:nvPr userDrawn="1"/>
        </p:nvSpPr>
        <p:spPr>
          <a:xfrm>
            <a:off x="565422" y="43507"/>
            <a:ext cx="8051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0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FORRETNINGSFORSTÅELSE: </a:t>
            </a:r>
            <a:r>
              <a:rPr lang="nb-NO" sz="2400" b="0" i="0" u="none" strike="noStrike" kern="1200" baseline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Forretningsidé og -modell </a:t>
            </a:r>
            <a:endParaRPr lang="nb-NO" sz="2400" b="0" i="0" baseline="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6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E29F624-ACBE-4B45-B2D4-22C52431E0BA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1672260-0276-4E89-B6C5-6C9FF8143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4CEE45CB-AF46-4174-84F3-7CDD4061DDBD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577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BF44A87-C012-406E-95C7-2DCBC40A5C02}"/>
              </a:ext>
            </a:extLst>
          </p:cNvPr>
          <p:cNvSpPr/>
          <p:nvPr userDrawn="1"/>
        </p:nvSpPr>
        <p:spPr>
          <a:xfrm>
            <a:off x="565422" y="43507"/>
            <a:ext cx="8051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2400" b="0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FORRETNINGSFORSTÅELSE: Forretningsplanlegging</a:t>
            </a:r>
          </a:p>
        </p:txBody>
      </p:sp>
    </p:spTree>
    <p:extLst>
      <p:ext uri="{BB962C8B-B14F-4D97-AF65-F5344CB8AC3E}">
        <p14:creationId xmlns:p14="http://schemas.microsoft.com/office/powerpoint/2010/main" val="362616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C1A1C06-074F-422B-B784-1DE6E4EDC1E2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F826ACF-BB7B-4B74-9E6C-F72922B98C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5CA48A5C-0171-4AF3-9A87-FFAF93F15AB3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B24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857C67E-32D6-4479-B868-B7F2E862C6BA}"/>
              </a:ext>
            </a:extLst>
          </p:cNvPr>
          <p:cNvSpPr/>
          <p:nvPr userDrawn="1"/>
        </p:nvSpPr>
        <p:spPr>
          <a:xfrm>
            <a:off x="565422" y="43507"/>
            <a:ext cx="8051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2400" b="0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FORRETNINGSFORSTÅELSE: Forretningsdrift</a:t>
            </a:r>
          </a:p>
        </p:txBody>
      </p:sp>
    </p:spTree>
    <p:extLst>
      <p:ext uri="{BB962C8B-B14F-4D97-AF65-F5344CB8AC3E}">
        <p14:creationId xmlns:p14="http://schemas.microsoft.com/office/powerpoint/2010/main" val="13976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62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8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7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7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7BAA87E-A208-4166-9C8A-CCAB330D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13" y="2060511"/>
            <a:ext cx="5014452" cy="20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2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494071" y="5716870"/>
            <a:ext cx="8155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b="1" dirty="0"/>
              <a:t>Figur 1.7 </a:t>
            </a:r>
            <a:r>
              <a:rPr lang="nn-NO" dirty="0"/>
              <a:t>Sirkulær økonomi – visjon og tilnærming. Kilde: Ellen </a:t>
            </a:r>
            <a:r>
              <a:rPr lang="nn-NO" dirty="0" err="1"/>
              <a:t>Macarthur</a:t>
            </a:r>
            <a:r>
              <a:rPr lang="nn-NO" dirty="0"/>
              <a:t> Foundation </a:t>
            </a:r>
            <a:endParaRPr lang="nb-NO" dirty="0"/>
          </a:p>
        </p:txBody>
      </p:sp>
      <p:pic>
        <p:nvPicPr>
          <p:cNvPr id="3" name="Bilde 2" descr="Et bilde som inneholder enhet&#10;&#10;Automatisk generert beskrivelse">
            <a:extLst>
              <a:ext uri="{FF2B5EF4-FFF2-40B4-BE49-F238E27FC236}">
                <a16:creationId xmlns:a16="http://schemas.microsoft.com/office/drawing/2014/main" id="{B6DE633B-CDBA-425D-920A-5A06198D7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15" y="661188"/>
            <a:ext cx="4874170" cy="48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16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494071" y="5716870"/>
            <a:ext cx="8155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1.8 </a:t>
            </a:r>
            <a:r>
              <a:rPr lang="nb-NO" dirty="0"/>
              <a:t>«Sommerfugl-diagrammet» viser de to ulike delene av sirkulær økonomi. Kilde: Ellen </a:t>
            </a:r>
            <a:r>
              <a:rPr lang="nb-NO" dirty="0" err="1"/>
              <a:t>MacArthur</a:t>
            </a:r>
            <a:r>
              <a:rPr lang="nb-NO" dirty="0"/>
              <a:t> Foundation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62F8522B-F832-4324-99DC-B9AFB6E04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80" y="591026"/>
            <a:ext cx="6504039" cy="49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1902542" y="5716870"/>
            <a:ext cx="5390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2.1 </a:t>
            </a:r>
            <a:r>
              <a:rPr lang="nb-NO" dirty="0"/>
              <a:t>Kreativ prosess for å utvikle forretningsidé </a:t>
            </a:r>
          </a:p>
        </p:txBody>
      </p:sp>
      <p:pic>
        <p:nvPicPr>
          <p:cNvPr id="4" name="Bilde 3" descr="Et bilde som inneholder tegning, enhet&#10;&#10;Automatisk generert beskrivelse">
            <a:extLst>
              <a:ext uri="{FF2B5EF4-FFF2-40B4-BE49-F238E27FC236}">
                <a16:creationId xmlns:a16="http://schemas.microsoft.com/office/drawing/2014/main" id="{9123D401-610A-4EF8-A6E2-55814C7DF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7" y="612057"/>
            <a:ext cx="4948085" cy="49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0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1902542" y="5716870"/>
            <a:ext cx="5390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2.2 </a:t>
            </a:r>
            <a:r>
              <a:rPr lang="nb-NO" dirty="0"/>
              <a:t>Designtenkning-prosess </a:t>
            </a:r>
          </a:p>
        </p:txBody>
      </p:sp>
      <p:pic>
        <p:nvPicPr>
          <p:cNvPr id="3" name="Bilde 2" descr="Et bilde som inneholder enhet&#10;&#10;Automatisk generert beskrivelse">
            <a:extLst>
              <a:ext uri="{FF2B5EF4-FFF2-40B4-BE49-F238E27FC236}">
                <a16:creationId xmlns:a16="http://schemas.microsoft.com/office/drawing/2014/main" id="{557FEF5D-AC2E-40EA-95EF-C6C86251C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7" y="597308"/>
            <a:ext cx="4948085" cy="49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4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1902542" y="5716870"/>
            <a:ext cx="5390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2.3 </a:t>
            </a:r>
            <a:r>
              <a:rPr lang="nb-NO" dirty="0"/>
              <a:t>Eksempel på fase 3 Prototype – Idéskisse </a:t>
            </a:r>
          </a:p>
        </p:txBody>
      </p:sp>
      <p:pic>
        <p:nvPicPr>
          <p:cNvPr id="4" name="Bilde 3" descr="Et bilde som inneholder tekst, kart, tegning&#10;&#10;Automatisk generert beskrivelse">
            <a:extLst>
              <a:ext uri="{FF2B5EF4-FFF2-40B4-BE49-F238E27FC236}">
                <a16:creationId xmlns:a16="http://schemas.microsoft.com/office/drawing/2014/main" id="{A6C8C387-1C1A-41D0-B554-6B2B83856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2" y="1757068"/>
            <a:ext cx="8133735" cy="27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56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1670254" y="5716870"/>
            <a:ext cx="5803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2.4 </a:t>
            </a:r>
            <a:r>
              <a:rPr lang="nb-NO" dirty="0"/>
              <a:t>Eksempel på fase 5 scenario fra Bioregion </a:t>
            </a:r>
            <a:r>
              <a:rPr lang="nb-NO" dirty="0" err="1"/>
              <a:t>Vestland</a:t>
            </a:r>
            <a:r>
              <a:rPr lang="nb-NO" dirty="0"/>
              <a:t>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A9B65BD-39B9-40E7-9318-EED25D5E5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74" y="619433"/>
            <a:ext cx="5074851" cy="503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6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1546736" y="5709496"/>
            <a:ext cx="6050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3.1 </a:t>
            </a:r>
            <a:r>
              <a:rPr lang="nb-NO" dirty="0"/>
              <a:t>Prosessen med å jobbe frem en levende virksomhet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FB5A603-EE20-4782-9A86-E9E627DD2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3" y="1860363"/>
            <a:ext cx="8008374" cy="27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59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1546736" y="5709496"/>
            <a:ext cx="6050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3.2 </a:t>
            </a:r>
            <a:r>
              <a:rPr lang="nb-NO" dirty="0"/>
              <a:t>Forretningsmodellen: organisasjonens </a:t>
            </a:r>
            <a:r>
              <a:rPr lang="nb-NO" dirty="0" err="1"/>
              <a:t>dioksygen</a:t>
            </a:r>
            <a:r>
              <a:rPr lang="nb-NO" dirty="0"/>
              <a:t>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54FE2BAC-44FF-4EA5-B488-BC074C3BC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68" y="695105"/>
            <a:ext cx="5311264" cy="47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13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tol, tegning&#10;&#10;Automatisk generert beskrivelse">
            <a:extLst>
              <a:ext uri="{FF2B5EF4-FFF2-40B4-BE49-F238E27FC236}">
                <a16:creationId xmlns:a16="http://schemas.microsoft.com/office/drawing/2014/main" id="{9BEDA7AE-9EE9-446D-A5A0-5D7195425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22" y="779172"/>
            <a:ext cx="5085155" cy="477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82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1546736" y="5709496"/>
            <a:ext cx="6050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B.1 </a:t>
            </a:r>
            <a:r>
              <a:rPr lang="nb-NO" dirty="0"/>
              <a:t>Oversikt over forretningsplanleggingen </a:t>
            </a:r>
          </a:p>
        </p:txBody>
      </p:sp>
      <p:pic>
        <p:nvPicPr>
          <p:cNvPr id="4" name="Bilde 3" descr="Et bilde som inneholder skjermbilde, tegning&#10;&#10;Automatisk generert beskrivelse">
            <a:extLst>
              <a:ext uri="{FF2B5EF4-FFF2-40B4-BE49-F238E27FC236}">
                <a16:creationId xmlns:a16="http://schemas.microsoft.com/office/drawing/2014/main" id="{F523AAEE-0A35-4893-9731-FD78EEEBB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" y="1165123"/>
            <a:ext cx="7500526" cy="41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6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C551D51-C9DC-446D-A03D-1170A3C52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8" y="771798"/>
            <a:ext cx="7997784" cy="464823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2286000" y="57168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b="1" dirty="0">
                <a:solidFill>
                  <a:srgbClr val="211D1E"/>
                </a:solidFill>
                <a:latin typeface="Whitney Bold"/>
              </a:rPr>
              <a:t>Figur </a:t>
            </a:r>
            <a:r>
              <a:rPr lang="nb-NO" dirty="0">
                <a:solidFill>
                  <a:srgbClr val="000000"/>
                </a:solidFill>
                <a:latin typeface="Whitney Bold"/>
              </a:rPr>
              <a:t>A</a:t>
            </a:r>
            <a:r>
              <a:rPr lang="nb-NO" b="1" dirty="0">
                <a:solidFill>
                  <a:srgbClr val="211D1E"/>
                </a:solidFill>
                <a:latin typeface="Whitney Bold"/>
              </a:rPr>
              <a:t>.1 </a:t>
            </a:r>
            <a:r>
              <a:rPr lang="nb-NO" dirty="0">
                <a:solidFill>
                  <a:srgbClr val="211D1E"/>
                </a:solidFill>
                <a:latin typeface="Whitney Book"/>
              </a:rPr>
              <a:t>Modell for forretningsforståelse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3732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1546736" y="5709496"/>
            <a:ext cx="6050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4.1 </a:t>
            </a:r>
            <a:r>
              <a:rPr lang="nb-NO" dirty="0"/>
              <a:t>Forretningsplanleggingsprosessen</a:t>
            </a:r>
          </a:p>
        </p:txBody>
      </p:sp>
      <p:pic>
        <p:nvPicPr>
          <p:cNvPr id="3" name="Bilde 2" descr="Et bilde som inneholder skilt&#10;&#10;Automatisk generert beskrivelse">
            <a:extLst>
              <a:ext uri="{FF2B5EF4-FFF2-40B4-BE49-F238E27FC236}">
                <a16:creationId xmlns:a16="http://schemas.microsoft.com/office/drawing/2014/main" id="{6CAFC29F-27E9-426F-8337-2C0BD6988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2" y="1607575"/>
            <a:ext cx="7908076" cy="319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53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5.1 </a:t>
            </a:r>
            <a:r>
              <a:rPr lang="nb-NO" dirty="0"/>
              <a:t>Analyse av en bedrifts omgivelser og marked kan deles inn i ulike nivåer </a:t>
            </a:r>
          </a:p>
        </p:txBody>
      </p:sp>
      <p:pic>
        <p:nvPicPr>
          <p:cNvPr id="4" name="Bilde 3" descr="Et bilde som inneholder enhet&#10;&#10;Automatisk generert beskrivelse">
            <a:extLst>
              <a:ext uri="{FF2B5EF4-FFF2-40B4-BE49-F238E27FC236}">
                <a16:creationId xmlns:a16="http://schemas.microsoft.com/office/drawing/2014/main" id="{3F185E3E-58B0-483A-AFB4-5D97A8BBF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57" y="648929"/>
            <a:ext cx="4767886" cy="48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59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5.2 </a:t>
            </a:r>
            <a:r>
              <a:rPr lang="nb-NO" dirty="0"/>
              <a:t>Michael Porters fem krefter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28F467E1-CE8D-4AB7-A31E-9CB318704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4" y="1135626"/>
            <a:ext cx="8006531" cy="355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91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5.3 </a:t>
            </a:r>
            <a:r>
              <a:rPr lang="nb-NO" dirty="0"/>
              <a:t>Viktige interessenter </a:t>
            </a:r>
          </a:p>
        </p:txBody>
      </p:sp>
      <p:pic>
        <p:nvPicPr>
          <p:cNvPr id="4" name="Bilde 3" descr="Et bilde som inneholder kniv&#10;&#10;Automatisk generert beskrivelse">
            <a:extLst>
              <a:ext uri="{FF2B5EF4-FFF2-40B4-BE49-F238E27FC236}">
                <a16:creationId xmlns:a16="http://schemas.microsoft.com/office/drawing/2014/main" id="{554F4DDE-7FA6-46DB-85A8-4D9C6A1E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11" y="685799"/>
            <a:ext cx="6120777" cy="48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9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5.4 </a:t>
            </a:r>
            <a:r>
              <a:rPr lang="nb-NO" dirty="0"/>
              <a:t>Interessentkart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F84B4BA0-602D-4B09-9FB1-1F53B4E4F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7" y="871946"/>
            <a:ext cx="6725265" cy="458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01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6.1 </a:t>
            </a:r>
            <a:r>
              <a:rPr lang="nb-NO" dirty="0"/>
              <a:t>Verdikjede </a:t>
            </a:r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BFFE7B62-3810-448E-AD67-DD5021A8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3" y="1437968"/>
            <a:ext cx="7602454" cy="31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3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6.2 </a:t>
            </a:r>
            <a:r>
              <a:rPr lang="nb-NO" dirty="0"/>
              <a:t>Verdiverksted </a:t>
            </a:r>
          </a:p>
        </p:txBody>
      </p:sp>
      <p:pic>
        <p:nvPicPr>
          <p:cNvPr id="3" name="Bilde 2" descr="Et bilde som inneholder skjermbilde, tekst&#10;&#10;Automatisk generert beskrivelse">
            <a:extLst>
              <a:ext uri="{FF2B5EF4-FFF2-40B4-BE49-F238E27FC236}">
                <a16:creationId xmlns:a16="http://schemas.microsoft.com/office/drawing/2014/main" id="{135CC7DD-F0F9-40EC-BABD-BC6C650BB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2" y="1097128"/>
            <a:ext cx="7447936" cy="403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66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6.3 </a:t>
            </a:r>
            <a:r>
              <a:rPr lang="nb-NO" dirty="0"/>
              <a:t>Verdinettverk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F904E0E4-D6C1-4DD6-8648-C5085858E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90" y="859250"/>
            <a:ext cx="5766620" cy="44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34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6.4 </a:t>
            </a:r>
            <a:r>
              <a:rPr lang="nb-NO" dirty="0" err="1"/>
              <a:t>Skalafordeler</a:t>
            </a:r>
            <a:r>
              <a:rPr lang="nb-NO" dirty="0"/>
              <a:t> og </a:t>
            </a:r>
            <a:r>
              <a:rPr lang="nb-NO" dirty="0" err="1"/>
              <a:t>skalaulemper</a:t>
            </a:r>
            <a:r>
              <a:rPr lang="nb-NO" dirty="0"/>
              <a:t> </a:t>
            </a:r>
          </a:p>
        </p:txBody>
      </p:sp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B431BEE2-E916-4D48-9E85-7AAE12D39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84" y="671052"/>
            <a:ext cx="6963232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6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6.5 </a:t>
            </a:r>
            <a:r>
              <a:rPr lang="nb-NO" dirty="0"/>
              <a:t>Kurve som viser læringsfordeler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0C80466-4F0A-40D2-941D-C010FADAE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2" y="842566"/>
            <a:ext cx="6865375" cy="458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5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pill, tegning&#10;&#10;Automatisk generert beskrivelse">
            <a:extLst>
              <a:ext uri="{FF2B5EF4-FFF2-40B4-BE49-F238E27FC236}">
                <a16:creationId xmlns:a16="http://schemas.microsoft.com/office/drawing/2014/main" id="{6C523B46-29EE-438E-8EDB-7A3EAFE6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22" y="1020848"/>
            <a:ext cx="5085156" cy="469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88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6.6 </a:t>
            </a:r>
            <a:r>
              <a:rPr lang="nb-NO" dirty="0"/>
              <a:t>Eksempel på kompetanseprofil til en gruppe/team </a:t>
            </a:r>
          </a:p>
        </p:txBody>
      </p:sp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1B42E43C-23DC-4FC2-8921-2BA3F168D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03" y="683752"/>
            <a:ext cx="6688394" cy="48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61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7.1 </a:t>
            </a:r>
            <a:r>
              <a:rPr lang="nb-NO" dirty="0"/>
              <a:t>Produktivitetsbarrieren – forholdet mellom verdi og kostnad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1F7EFD56-436F-4559-A0C5-D8F96A348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45" y="660850"/>
            <a:ext cx="6769509" cy="46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09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7.2 </a:t>
            </a:r>
            <a:r>
              <a:rPr lang="nb-NO" dirty="0"/>
              <a:t>Hybridstrategi som evnen til å presse produktivitetsbarrieren utover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1ECB8E1-EAD3-4C44-B5E8-A8576ABFB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71" y="720630"/>
            <a:ext cx="5641258" cy="47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34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7.3 </a:t>
            </a:r>
            <a:r>
              <a:rPr lang="nb-NO" dirty="0"/>
              <a:t>Strategiklokka </a:t>
            </a:r>
          </a:p>
        </p:txBody>
      </p:sp>
      <p:pic>
        <p:nvPicPr>
          <p:cNvPr id="4" name="Bilde 3" descr="Et bilde som inneholder objekt, klokke&#10;&#10;Automatisk generert beskrivelse">
            <a:extLst>
              <a:ext uri="{FF2B5EF4-FFF2-40B4-BE49-F238E27FC236}">
                <a16:creationId xmlns:a16="http://schemas.microsoft.com/office/drawing/2014/main" id="{C43AF8FC-6307-419B-8512-D2E342E42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87" y="779172"/>
            <a:ext cx="6540625" cy="45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71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7.4 </a:t>
            </a:r>
            <a:r>
              <a:rPr lang="nb-NO" dirty="0"/>
              <a:t>Forretningsmodellens hovedområder </a:t>
            </a:r>
          </a:p>
        </p:txBody>
      </p:sp>
      <p:pic>
        <p:nvPicPr>
          <p:cNvPr id="3" name="Bilde 2" descr="Et bilde som inneholder skjermbilde, enhet&#10;&#10;Automatisk generert beskrivelse">
            <a:extLst>
              <a:ext uri="{FF2B5EF4-FFF2-40B4-BE49-F238E27FC236}">
                <a16:creationId xmlns:a16="http://schemas.microsoft.com/office/drawing/2014/main" id="{1F6AF9F9-679F-4BC1-9EC8-5EA63723D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87" y="779172"/>
            <a:ext cx="5021826" cy="460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5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7.5 </a:t>
            </a:r>
            <a:r>
              <a:rPr lang="nb-NO" dirty="0"/>
              <a:t>Priselastisitet og etterspørsel for produktene E</a:t>
            </a:r>
            <a:r>
              <a:rPr lang="nb-NO" baseline="-25000" dirty="0"/>
              <a:t>0</a:t>
            </a:r>
            <a:r>
              <a:rPr lang="nb-NO" dirty="0"/>
              <a:t>, E</a:t>
            </a:r>
            <a:r>
              <a:rPr lang="nb-NO" baseline="-25000" dirty="0"/>
              <a:t>1</a:t>
            </a:r>
            <a:r>
              <a:rPr lang="nb-NO" dirty="0"/>
              <a:t> og E</a:t>
            </a:r>
            <a:r>
              <a:rPr lang="nb-NO" baseline="-25000" dirty="0"/>
              <a:t>2</a:t>
            </a:r>
            <a:r>
              <a:rPr lang="nb-NO" dirty="0"/>
              <a:t>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6084679E-2C56-4513-9A5B-101ED3686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8" y="779172"/>
            <a:ext cx="4948084" cy="48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87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7.6 </a:t>
            </a:r>
            <a:r>
              <a:rPr lang="nb-NO" dirty="0" err="1"/>
              <a:t>Ansoffs</a:t>
            </a:r>
            <a:r>
              <a:rPr lang="nb-NO" dirty="0"/>
              <a:t> matrise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8E36EF95-C86B-4CE5-B6F4-99E1B4858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4" y="1143000"/>
            <a:ext cx="7667831" cy="38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87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7.7 </a:t>
            </a:r>
            <a:r>
              <a:rPr lang="nb-NO" dirty="0"/>
              <a:t>Ulike interessentstrategier (på ulike nivåer og av ulik intensitet)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50CFDF7-F428-4454-B295-64A77E81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80" y="921947"/>
            <a:ext cx="5361039" cy="46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5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7.8 </a:t>
            </a:r>
            <a:r>
              <a:rPr lang="nb-NO" dirty="0"/>
              <a:t>Kommunikasjonsstrategi </a:t>
            </a:r>
          </a:p>
        </p:txBody>
      </p:sp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41B4F069-2C84-496D-9F16-4AD82ABDA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4" y="779172"/>
            <a:ext cx="4926898" cy="46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0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7.9 </a:t>
            </a:r>
            <a:r>
              <a:rPr lang="nb-NO" dirty="0"/>
              <a:t>Strategisk tenkning i forretningsmodellen som en integrert modell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A79EC35-BBCE-4737-BB9B-34851089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28" y="730043"/>
            <a:ext cx="6600744" cy="45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2286000" y="57168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b="1" dirty="0"/>
              <a:t>Figur 1.1 </a:t>
            </a:r>
            <a:r>
              <a:rPr lang="nb-NO" dirty="0"/>
              <a:t>Verdiskaping i et nøtteskall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2405C9-DC88-48A0-93B5-12962D4E8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35" y="678425"/>
            <a:ext cx="4763730" cy="47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71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9.1 </a:t>
            </a:r>
            <a:r>
              <a:rPr lang="nb-NO" dirty="0"/>
              <a:t>Hoveddelene av finansregnskapet </a:t>
            </a:r>
          </a:p>
        </p:txBody>
      </p:sp>
      <p:pic>
        <p:nvPicPr>
          <p:cNvPr id="3" name="Bilde 2" descr="Et bilde som inneholder tegning, frukt, enhet&#10;&#10;Automatisk generert beskrivelse">
            <a:extLst>
              <a:ext uri="{FF2B5EF4-FFF2-40B4-BE49-F238E27FC236}">
                <a16:creationId xmlns:a16="http://schemas.microsoft.com/office/drawing/2014/main" id="{7EE29F75-4A18-4016-8F8A-20814944A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9" y="1078271"/>
            <a:ext cx="7602042" cy="37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03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9.2 </a:t>
            </a:r>
            <a:r>
              <a:rPr lang="nb-NO" dirty="0"/>
              <a:t>Resultatregnskap Ekornes Konsernet 2018. Kilde: Ekornes Årsrapport 2018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52E8C9AE-B35F-4172-88C3-BE484BAFE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03" y="631029"/>
            <a:ext cx="3945194" cy="49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74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9.3 </a:t>
            </a:r>
            <a:r>
              <a:rPr lang="nb-NO" dirty="0"/>
              <a:t>Note 4 Finansposter fra Ekornes Konsernregnskap 2018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1511755A-449F-4DF8-93BC-DF5E60323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21" y="1769807"/>
            <a:ext cx="4679358" cy="289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05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9.4 </a:t>
            </a:r>
            <a:r>
              <a:rPr lang="nb-NO" dirty="0"/>
              <a:t>Oversikt over balansen </a:t>
            </a:r>
          </a:p>
        </p:txBody>
      </p:sp>
      <p:pic>
        <p:nvPicPr>
          <p:cNvPr id="7" name="Bilde 6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25FB8621-A1DE-4DCF-9948-ECC5FF4C2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74" y="1268008"/>
            <a:ext cx="5928852" cy="328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48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9.5 </a:t>
            </a:r>
            <a:r>
              <a:rPr lang="nb-NO" dirty="0"/>
              <a:t>Sammenhengen mellom balanse og resultat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617DAC01-C4F8-40CC-9E35-2BB89EEC4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82" y="1226858"/>
            <a:ext cx="7328236" cy="34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95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9.6a </a:t>
            </a:r>
            <a:r>
              <a:rPr lang="nb-NO" dirty="0"/>
              <a:t>Balanse for Ekornes Konsernet 2018, eiendeler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EF58C4F4-0B94-4528-9091-AB2E61030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19" y="619404"/>
            <a:ext cx="4051362" cy="492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38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9.6b </a:t>
            </a:r>
            <a:r>
              <a:rPr lang="nb-NO" dirty="0"/>
              <a:t>Balanse for Ekornes Konsernet 2018, egenkapital og gjeld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62B0D9B-474A-47F2-B7FF-2CA5B5D6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37" y="658657"/>
            <a:ext cx="3636725" cy="492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8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9.7 </a:t>
            </a:r>
            <a:r>
              <a:rPr lang="nb-NO" dirty="0"/>
              <a:t>Definisjon av arbeidskapital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B1A0AD61-8133-4B35-A546-F9E88780E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3" y="1079639"/>
            <a:ext cx="6451914" cy="41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06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9.8 </a:t>
            </a:r>
            <a:r>
              <a:rPr lang="nb-NO" dirty="0"/>
              <a:t>Ekornes kontantstrømoppstilling, årsrapport 2018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9FEFF35-84EE-42FA-AEA7-4FBFC66B1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9" y="678426"/>
            <a:ext cx="4200261" cy="48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61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10.1 </a:t>
            </a:r>
            <a:r>
              <a:rPr lang="nb-NO" dirty="0"/>
              <a:t>Kostnader kan grupperes etter flere dimensjoner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A25E4885-6E48-4D42-86CC-A759DD508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4" y="2234326"/>
            <a:ext cx="7538711" cy="11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8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2286000" y="57168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b="1" dirty="0"/>
              <a:t>Figur 1.2 </a:t>
            </a:r>
            <a:r>
              <a:rPr lang="nb-NO" dirty="0"/>
              <a:t>Interessentorientert verdiskaping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C79F29C0-E6A6-4C74-BD6F-F733428E5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96" y="641556"/>
            <a:ext cx="4382807" cy="499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50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10.2 </a:t>
            </a:r>
            <a:r>
              <a:rPr lang="nb-NO" dirty="0"/>
              <a:t>Kalkyle etter selvkostmetoden (i NOK)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82BABD7D-BB77-43A1-AFAC-7C38ACD9A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8" y="1073794"/>
            <a:ext cx="7005484" cy="362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7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10.3 </a:t>
            </a:r>
            <a:r>
              <a:rPr lang="nb-NO" dirty="0"/>
              <a:t>Kalkyle etter bidragsmetoden (NOK)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9917AE13-5B01-4E26-9FAC-BD9A4180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9" y="1073794"/>
            <a:ext cx="7005484" cy="28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475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11.1 </a:t>
            </a:r>
            <a:r>
              <a:rPr lang="nb-NO" dirty="0"/>
              <a:t>Oversikt over netto kontantstrømmer i en typisk investering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C07B4B89-8DD2-4DA0-A7E8-1E25F6CD2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70" y="2274002"/>
            <a:ext cx="7470059" cy="11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39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11.2 </a:t>
            </a:r>
            <a:r>
              <a:rPr lang="nb-NO" dirty="0"/>
              <a:t>Oversikt over netto nåverdi i Excel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8C2AD6BB-7E05-461B-A6E4-8C7E85A5A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82" y="2077234"/>
            <a:ext cx="7455035" cy="17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35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11.3 </a:t>
            </a:r>
            <a:r>
              <a:rPr lang="nb-NO" dirty="0"/>
              <a:t>Formel for å regne internrente i Excel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931CC20C-FFDC-4A31-AA45-CB7B3DE93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7" y="1860585"/>
            <a:ext cx="7514168" cy="22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71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11.4 </a:t>
            </a:r>
            <a:r>
              <a:rPr lang="nb-NO" dirty="0"/>
              <a:t>Eksempel på kapitalbehov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F0D932D3-A61F-4A86-8498-812DE9C53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35" y="987544"/>
            <a:ext cx="6821130" cy="41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21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11.5 </a:t>
            </a:r>
            <a:r>
              <a:rPr lang="nb-NO" dirty="0"/>
              <a:t>Salgs- og forhandlingsprosessen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9A92A31-D3A7-4833-BDA7-2A9E88753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0" y="2361764"/>
            <a:ext cx="7418440" cy="115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047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11.6 </a:t>
            </a:r>
            <a:r>
              <a:rPr lang="nb-NO" dirty="0"/>
              <a:t>Oversikt over forhandlingsprosessen og sentrale fokusområder i hver fase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9B403AE7-B406-45E5-B45B-02C366F10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2" y="1954798"/>
            <a:ext cx="7447935" cy="24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90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12.1 </a:t>
            </a:r>
            <a:r>
              <a:rPr lang="nb-NO" dirty="0"/>
              <a:t>Risikomatrise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4FA6841-594C-4071-AB3E-FB9A86029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8" y="1105974"/>
            <a:ext cx="7462684" cy="37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679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gning, stol&#10;&#10;Automatisk generert beskrivelse">
            <a:extLst>
              <a:ext uri="{FF2B5EF4-FFF2-40B4-BE49-F238E27FC236}">
                <a16:creationId xmlns:a16="http://schemas.microsoft.com/office/drawing/2014/main" id="{5993263F-082D-49FE-981C-831261894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64" y="865123"/>
            <a:ext cx="5294671" cy="49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0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2286000" y="57168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b="1" dirty="0"/>
              <a:t>Figur 1.3 </a:t>
            </a:r>
            <a:r>
              <a:rPr lang="nb-NO" dirty="0"/>
              <a:t>Tjenesteinnovasjonsprosessen </a:t>
            </a:r>
          </a:p>
        </p:txBody>
      </p:sp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51166720-048E-46C0-8BEB-B111BE0C7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66" y="988142"/>
            <a:ext cx="7314867" cy="42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891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13.1 </a:t>
            </a:r>
            <a:r>
              <a:rPr lang="nb-NO" dirty="0"/>
              <a:t>Utvikling av lederidealer over tid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45C52F75-7B4E-4BA7-96BA-B65710267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2" y="1720163"/>
            <a:ext cx="7499555" cy="25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290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13.2 </a:t>
            </a:r>
            <a:r>
              <a:rPr lang="nb-NO" dirty="0"/>
              <a:t>De sentrale elementene i en teori om planlagt endring der endringsstrategi og endringsledelse er inkludert </a:t>
            </a:r>
          </a:p>
        </p:txBody>
      </p:sp>
      <p:pic>
        <p:nvPicPr>
          <p:cNvPr id="4" name="Bilde 3" descr="Et bilde som inneholder klokke&#10;&#10;Automatisk generert beskrivelse">
            <a:extLst>
              <a:ext uri="{FF2B5EF4-FFF2-40B4-BE49-F238E27FC236}">
                <a16:creationId xmlns:a16="http://schemas.microsoft.com/office/drawing/2014/main" id="{62338DB1-25C4-452A-B01C-563F6126F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32" y="779172"/>
            <a:ext cx="7219336" cy="442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74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13.3 </a:t>
            </a:r>
            <a:r>
              <a:rPr lang="nb-NO" dirty="0"/>
              <a:t>Ledelse anno 2020 </a:t>
            </a:r>
          </a:p>
        </p:txBody>
      </p:sp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A9C6BD99-A8C2-42B7-8420-C975D86D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56" y="848033"/>
            <a:ext cx="6561136" cy="44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32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14.1 </a:t>
            </a:r>
            <a:r>
              <a:rPr lang="nb-NO" dirty="0"/>
              <a:t>Navigasjonshjulet </a:t>
            </a:r>
          </a:p>
        </p:txBody>
      </p:sp>
      <p:pic>
        <p:nvPicPr>
          <p:cNvPr id="4" name="Bilde 3" descr="Et bilde som inneholder enhet&#10;&#10;Automatisk generert beskrivelse">
            <a:extLst>
              <a:ext uri="{FF2B5EF4-FFF2-40B4-BE49-F238E27FC236}">
                <a16:creationId xmlns:a16="http://schemas.microsoft.com/office/drawing/2014/main" id="{81DF6D14-7340-41F1-86BE-3945FEFB5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22" y="687337"/>
            <a:ext cx="6585155" cy="48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618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15.1 </a:t>
            </a:r>
            <a:r>
              <a:rPr lang="nb-NO" dirty="0"/>
              <a:t>Oversikt over sentrale temaer knyttet til organisering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9061086-574A-49B2-8D38-593D64DD3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5" y="928526"/>
            <a:ext cx="7644509" cy="43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234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15.2 </a:t>
            </a:r>
            <a:r>
              <a:rPr lang="nb-NO" dirty="0"/>
              <a:t>Fremstilling av en rasjonell beslutningsprosess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DE1CBFC2-8A5F-4698-AD06-AE4187EAF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" y="1709617"/>
            <a:ext cx="7610167" cy="25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13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15.3 </a:t>
            </a:r>
            <a:r>
              <a:rPr lang="nb-NO" dirty="0"/>
              <a:t>Oversikt over måter å koordinere på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2BA2B7BD-63C1-4EE1-98BA-DC31DDD2B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7" y="1531060"/>
            <a:ext cx="7462685" cy="26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566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15.4 </a:t>
            </a:r>
            <a:r>
              <a:rPr lang="nb-NO" dirty="0"/>
              <a:t>Eksempel på funksjonsorientert </a:t>
            </a:r>
            <a:r>
              <a:rPr lang="nb-NO" dirty="0" err="1"/>
              <a:t>organisasjonstruktur</a:t>
            </a:r>
            <a:r>
              <a:rPr lang="nb-NO" dirty="0"/>
              <a:t>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CBECFB2-7B5B-4413-9215-45C7C23E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3" y="1719737"/>
            <a:ext cx="7322574" cy="188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374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97984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15.5 </a:t>
            </a:r>
            <a:r>
              <a:rPr lang="nb-NO" dirty="0"/>
              <a:t>Ulike organiseringsprinsipper og tilhørende organisasjonskart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B8D08038-8B05-487F-A138-1B34C4C1E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66" y="589936"/>
            <a:ext cx="4534468" cy="51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55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15.6 </a:t>
            </a:r>
            <a:r>
              <a:rPr lang="nb-NO" dirty="0"/>
              <a:t>Eksempel: Organisasjonskart Telia </a:t>
            </a:r>
            <a:r>
              <a:rPr lang="nb-NO" dirty="0" err="1"/>
              <a:t>Sonera</a:t>
            </a:r>
            <a:r>
              <a:rPr lang="nb-NO" dirty="0"/>
              <a:t> </a:t>
            </a:r>
          </a:p>
        </p:txBody>
      </p:sp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F229847A-AAA4-4710-A7F3-B92BF465A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4" y="857646"/>
            <a:ext cx="7639151" cy="451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40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2286000" y="57168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b="1" dirty="0"/>
              <a:t>Figur 1.4 </a:t>
            </a:r>
            <a:r>
              <a:rPr lang="nb-NO" dirty="0"/>
              <a:t>Innovasjon som push eller pull </a:t>
            </a:r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B62E4B48-C318-47E0-BF76-6301C3AE5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52" y="1578078"/>
            <a:ext cx="6996093" cy="29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786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15.7 </a:t>
            </a:r>
            <a:r>
              <a:rPr lang="nb-NO" dirty="0"/>
              <a:t>Eksempel på </a:t>
            </a:r>
            <a:r>
              <a:rPr lang="nb-NO" dirty="0" err="1"/>
              <a:t>matriseorganisajson</a:t>
            </a:r>
            <a:r>
              <a:rPr lang="nb-NO" dirty="0"/>
              <a:t>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9DE5A117-B61C-4D9C-837A-60AE377C2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4" y="942630"/>
            <a:ext cx="7706032" cy="417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25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15.8 </a:t>
            </a:r>
            <a:r>
              <a:rPr lang="nb-NO" dirty="0"/>
              <a:t>Kulturdimensjoner i organisasjoner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2D7DF9C-200E-4A04-B709-601B8C2D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22" y="870155"/>
            <a:ext cx="4756355" cy="462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26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b="1" dirty="0"/>
              <a:t>Figur 15.9 </a:t>
            </a:r>
            <a:r>
              <a:rPr lang="nn-NO" dirty="0"/>
              <a:t>Kulturkart – i dag og </a:t>
            </a:r>
            <a:r>
              <a:rPr lang="nn-NO" dirty="0" err="1"/>
              <a:t>målbilde</a:t>
            </a:r>
            <a:r>
              <a:rPr lang="nn-NO" dirty="0"/>
              <a:t> 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574D4B5-32D6-4CC0-86CD-CF998687C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9" y="1641261"/>
            <a:ext cx="7720781" cy="293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4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16.1 </a:t>
            </a:r>
            <a:r>
              <a:rPr lang="nb-NO" dirty="0"/>
              <a:t>Oversikt over sentrale temaer knyttet til prosjekter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DA6798B-EDD1-4EA2-97DA-5B73D4F63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09" y="779172"/>
            <a:ext cx="7034981" cy="432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405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16.2 </a:t>
            </a:r>
            <a:r>
              <a:rPr lang="nb-NO" dirty="0"/>
              <a:t>Prosjektloop: Planlegging sett i sammenheng med mål, gjennomføring og oppfølging </a:t>
            </a:r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736AFFAA-324F-4398-891D-06967FE63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" y="1441273"/>
            <a:ext cx="7529052" cy="31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49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16.3 </a:t>
            </a:r>
            <a:r>
              <a:rPr lang="nb-NO" dirty="0"/>
              <a:t>Eksempel på </a:t>
            </a:r>
            <a:r>
              <a:rPr lang="nb-NO" dirty="0" err="1"/>
              <a:t>Gantt</a:t>
            </a:r>
            <a:r>
              <a:rPr lang="nb-NO" dirty="0"/>
              <a:t>-diagram som viser fremdriftsplan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7950C9F5-1E30-4911-8734-97685DC12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48" y="646577"/>
            <a:ext cx="5228303" cy="49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72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16.4 </a:t>
            </a:r>
            <a:r>
              <a:rPr lang="nb-NO" dirty="0"/>
              <a:t>Eksempel på intern organisering av prosjekt </a:t>
            </a:r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287B13A5-887A-45AE-B73B-AF240F9C3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5" y="1252415"/>
            <a:ext cx="7506929" cy="36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52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16.5 </a:t>
            </a:r>
            <a:r>
              <a:rPr lang="nb-NO" dirty="0"/>
              <a:t>Illustrasjon av forholdet mellom prosjektet og oppdragsgiver </a:t>
            </a:r>
          </a:p>
        </p:txBody>
      </p:sp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C95E0450-E9D0-4121-88D1-985F0ED4D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5" y="1252415"/>
            <a:ext cx="7506929" cy="37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22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16.6 </a:t>
            </a:r>
            <a:r>
              <a:rPr lang="nb-NO" dirty="0"/>
              <a:t>Samarbeidstrappen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FC1082D6-8643-4707-8AC6-EA9A0D058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8" y="1535225"/>
            <a:ext cx="8119399" cy="252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688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523568" y="5709496"/>
            <a:ext cx="8118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/>
              <a:t>Figur 16.7 </a:t>
            </a:r>
            <a:r>
              <a:rPr lang="nb-NO" dirty="0"/>
              <a:t>Samarbeids- og kommunikasjonstrappen </a:t>
            </a: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F3FD1ED7-1475-40EE-BF20-B337ACAD0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3" y="966019"/>
            <a:ext cx="8157795" cy="40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89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2286000" y="57168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b="1" dirty="0"/>
              <a:t>Figur 1.5 </a:t>
            </a:r>
            <a:r>
              <a:rPr lang="nb-NO" dirty="0"/>
              <a:t>Porters diamant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2E9A92C-F6FE-4A69-AF0B-DBC7A3CDB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77" y="825909"/>
            <a:ext cx="7386246" cy="44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44FD188-ABCF-474C-82A5-96D90A39FD62}"/>
              </a:ext>
            </a:extLst>
          </p:cNvPr>
          <p:cNvSpPr/>
          <p:nvPr/>
        </p:nvSpPr>
        <p:spPr>
          <a:xfrm>
            <a:off x="2286000" y="57168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b="1" dirty="0"/>
              <a:t>Figur 1.6 </a:t>
            </a:r>
            <a:r>
              <a:rPr lang="nb-NO" dirty="0"/>
              <a:t>Spredning av innovasjoner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C9289806-FB06-4233-A563-AD90B028A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8" y="678426"/>
            <a:ext cx="7050023" cy="48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02872"/>
      </p:ext>
    </p:extLst>
  </p:cSld>
  <p:clrMapOvr>
    <a:masterClrMapping/>
  </p:clrMapOvr>
</p:sld>
</file>

<file path=ppt/theme/theme1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Involverende endringsledelse</Template>
  <TotalTime>2170</TotalTime>
  <Words>547</Words>
  <Application>Microsoft Office PowerPoint</Application>
  <PresentationFormat>Skjermfremvisning (4:3)</PresentationFormat>
  <Paragraphs>75</Paragraphs>
  <Slides>79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79</vt:i4>
      </vt:variant>
    </vt:vector>
  </HeadingPairs>
  <TitlesOfParts>
    <vt:vector size="88" baseType="lpstr">
      <vt:lpstr>Arial</vt:lpstr>
      <vt:lpstr>Calibri</vt:lpstr>
      <vt:lpstr>Times New Roman</vt:lpstr>
      <vt:lpstr>Whitney Bold</vt:lpstr>
      <vt:lpstr>Whitney Book</vt:lpstr>
      <vt:lpstr>2_Egendefinert utforming</vt:lpstr>
      <vt:lpstr>3_Egendefinert utforming</vt:lpstr>
      <vt:lpstr>Egendefinert utforming</vt:lpstr>
      <vt:lpstr>1_Egendefinert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Ove Olsen</dc:creator>
  <cp:lastModifiedBy>Ove</cp:lastModifiedBy>
  <cp:revision>37</cp:revision>
  <dcterms:created xsi:type="dcterms:W3CDTF">2020-03-20T11:43:31Z</dcterms:created>
  <dcterms:modified xsi:type="dcterms:W3CDTF">2020-08-13T06:05:57Z</dcterms:modified>
</cp:coreProperties>
</file>